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3"/>
  </p:notesMasterIdLst>
  <p:sldIdLst>
    <p:sldId id="300" r:id="rId4"/>
    <p:sldId id="305" r:id="rId5"/>
    <p:sldId id="306" r:id="rId6"/>
    <p:sldId id="307" r:id="rId7"/>
    <p:sldId id="308" r:id="rId8"/>
    <p:sldId id="310" r:id="rId9"/>
    <p:sldId id="312" r:id="rId10"/>
    <p:sldId id="313" r:id="rId11"/>
    <p:sldId id="321" r:id="rId12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CCCC"/>
    <a:srgbClr val="FF7C80"/>
    <a:srgbClr val="FF0000"/>
    <a:srgbClr val="9ACED2"/>
    <a:srgbClr val="E0EAEC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334"/>
  </p:normalViewPr>
  <p:slideViewPr>
    <p:cSldViewPr showGuides="1"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页眉占位符 9830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8307" name="日期占位符 98306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5604" name="幻灯片图像占位符 98307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98309" name="文本占位符 9830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noProof="0" dirty="0"/>
              <a:t>单击此处编辑母版文本样式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98310" name="页脚占位符 98309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8311" name="灯片编号占位符 98310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442A094-8E0B-4DD5-970D-86F603CE9A6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4033"/>
          <p:cNvGrpSpPr/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任意多边形 44034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" name="任意多边形 44035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" name="任意多边形 44036"/>
          <p:cNvSpPr/>
          <p:nvPr/>
        </p:nvSpPr>
        <p:spPr>
          <a:xfrm>
            <a:off x="6242050" y="6269038"/>
            <a:ext cx="2895600" cy="609600"/>
          </a:xfrm>
          <a:custGeom>
            <a:avLst/>
            <a:gdLst/>
            <a:ahLst/>
            <a:cxnLst/>
            <a:rect l="0" t="0" r="0" b="0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" name="组合 44037"/>
          <p:cNvGrpSpPr/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任意多边形 44038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" name="组合 44039"/>
            <p:cNvGrpSpPr/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任意多边形 44040"/>
              <p:cNvSpPr/>
              <p:nvPr userDrawn="1"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rect l="0" t="0" r="0" b="0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3" name="任意多边形 44041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0" t="0" r="0" b="0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" name="任意多边形 44042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0" t="0" r="0" b="0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" name="任意多边形 44043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0" t="0" r="0" b="0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任意多边形 44044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0" t="0" r="0" b="0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任意多边形 44045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组合 44046"/>
          <p:cNvGrpSpPr/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任意多边形 44047"/>
            <p:cNvSpPr/>
            <p:nvPr userDrawn="1"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0" t="0" r="0" b="0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" name="任意多边形 44048"/>
            <p:cNvSpPr/>
            <p:nvPr userDrawn="1"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0" t="0" r="0" b="0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" name="任意多边形 44049"/>
            <p:cNvSpPr/>
            <p:nvPr userDrawn="1"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0" t="0" r="0" b="0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任意多边形 44050"/>
            <p:cNvSpPr/>
            <p:nvPr userDrawn="1"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0" t="0" r="0" b="0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" name="任意多边形 44051"/>
            <p:cNvSpPr/>
            <p:nvPr userDrawn="1"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0" t="0" r="0" b="0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3" name="任意多边形 44052"/>
            <p:cNvSpPr/>
            <p:nvPr userDrawn="1"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0" t="0" r="0" b="0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4054" name="标题 44053"/>
          <p:cNvSpPr>
            <a:spLocks noGrp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4055" name="副标题 44054"/>
          <p:cNvSpPr>
            <a:spLocks noGrp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4" name="日期占位符 44055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5" name="灯片编号占位符 4405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39427AAF-C94D-4AFB-AE7F-36E7697F61E9}" type="slidenum">
              <a:rPr lang="zh-CN" altLang="en-US"/>
            </a:fld>
            <a:endParaRPr lang="zh-CN" altLang="en-US"/>
          </a:p>
        </p:txBody>
      </p:sp>
      <p:sp>
        <p:nvSpPr>
          <p:cNvPr id="26" name="页脚占位符 4405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C9AF5-B884-4B4E-B8DE-A1197882BC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5FDB-EDCA-4FAB-AB95-FF117A0E95A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44033"/>
          <p:cNvGrpSpPr/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任意多边形 44034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" name="任意多边形 44035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" name="任意多边形 44036"/>
          <p:cNvSpPr/>
          <p:nvPr/>
        </p:nvSpPr>
        <p:spPr>
          <a:xfrm>
            <a:off x="6242050" y="6269038"/>
            <a:ext cx="2895600" cy="609600"/>
          </a:xfrm>
          <a:custGeom>
            <a:avLst/>
            <a:gdLst/>
            <a:ahLst/>
            <a:cxnLst/>
            <a:rect l="0" t="0" r="0" b="0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" name="组合 44037"/>
          <p:cNvGrpSpPr/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任意多边形 44038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" name="组合 44039"/>
            <p:cNvGrpSpPr/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任意多边形 44040"/>
              <p:cNvSpPr/>
              <p:nvPr userDrawn="1"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rect l="0" t="0" r="0" b="0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3" name="任意多边形 44041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0" t="0" r="0" b="0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" name="任意多边形 44042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0" t="0" r="0" b="0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" name="任意多边形 44043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0" t="0" r="0" b="0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任意多边形 44044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0" t="0" r="0" b="0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任意多边形 44045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" name="组合 44046"/>
          <p:cNvGrpSpPr/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任意多边形 44047"/>
            <p:cNvSpPr/>
            <p:nvPr userDrawn="1"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0" t="0" r="0" b="0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9" name="任意多边形 44048"/>
            <p:cNvSpPr/>
            <p:nvPr userDrawn="1"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0" t="0" r="0" b="0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" name="任意多边形 44049"/>
            <p:cNvSpPr/>
            <p:nvPr userDrawn="1"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0" t="0" r="0" b="0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任意多边形 44050"/>
            <p:cNvSpPr/>
            <p:nvPr userDrawn="1"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0" t="0" r="0" b="0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" name="任意多边形 44051"/>
            <p:cNvSpPr/>
            <p:nvPr userDrawn="1"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0" t="0" r="0" b="0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3" name="任意多边形 44052"/>
            <p:cNvSpPr/>
            <p:nvPr userDrawn="1"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0" t="0" r="0" b="0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4054" name="标题 44053"/>
          <p:cNvSpPr>
            <a:spLocks noGrp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4055" name="副标题 44054"/>
          <p:cNvSpPr>
            <a:spLocks noGrp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4" name="日期占位符 44055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5" name="灯片编号占位符 4405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CAB96673-C4C7-4EFA-866A-33C8FDC91077}" type="slidenum">
              <a:rPr lang="zh-CN" altLang="en-US"/>
            </a:fld>
            <a:endParaRPr lang="zh-CN" altLang="en-US"/>
          </a:p>
        </p:txBody>
      </p:sp>
      <p:sp>
        <p:nvSpPr>
          <p:cNvPr id="26" name="页脚占位符 4405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FF06-EB3E-4157-AE3A-8A0ECF5FF5C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553F4-264A-4298-A846-D931EFDFA6E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0569-B5AB-4580-8B9F-915B5BBBD1B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20AB5-E487-40FD-929C-F11EAB51C3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DBAB1-FB1C-47E3-A8A1-DC9F257BAC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4669-792A-47C4-AA84-30336B43EB3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81CB-BE5A-4EF6-9DC1-F978D59DC41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E8EEB-7B0B-4C2C-A9BF-379F2E088CF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B4088-55E5-43AD-A55A-53A46AAFDCE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BC7C-74AB-4CEF-BECB-048F1AB5B76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9E481-D4DA-4E7D-AC6D-56712E7C62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7754-22B2-49B9-B9D4-A97B5AA2FE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25EF-1F0B-4775-A189-E71BC061F99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60EEA-4A27-42CA-8F74-80AA2A183FB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E3F4-43C3-453B-9609-7424AE46B3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7245C-F0E3-4FC5-8653-62AAFB13F7F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465D-FB34-4A5D-BB96-BA88059F6EF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303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303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30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9432B-1BBC-48F0-9370-0E533835ED5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43009"/>
          <p:cNvGrpSpPr/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3011" name="任意多边形 43010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12" name="任意多边形 43011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3013" name="任意多边形 43012"/>
          <p:cNvSpPr/>
          <p:nvPr/>
        </p:nvSpPr>
        <p:spPr>
          <a:xfrm>
            <a:off x="6248400" y="6262688"/>
            <a:ext cx="2895600" cy="609600"/>
          </a:xfrm>
          <a:custGeom>
            <a:avLst/>
            <a:gdLst/>
            <a:ahLst/>
            <a:cxnLst/>
            <a:rect l="0" t="0" r="0" b="0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28" name="组合 43013"/>
          <p:cNvGrpSpPr/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3015" name="任意多边形 43014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42" name="组合 43015"/>
            <p:cNvGrpSpPr/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3017" name="任意多边形 43016"/>
              <p:cNvSpPr/>
              <p:nvPr userDrawn="1"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rect l="0" t="0" r="0" b="0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18" name="任意多边形 43017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0" t="0" r="0" b="0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19" name="任意多边形 43018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0" t="0" r="0" b="0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0" name="任意多边形 43019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0" t="0" r="0" b="0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1" name="任意多边形 43020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0" t="0" r="0" b="0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3022" name="任意多边形 43021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29" name="组合 43022"/>
          <p:cNvGrpSpPr/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3024" name="任意多边形 43023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0" t="0" r="0" b="0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5" name="任意多边形 43024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0" t="0" r="0" b="0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6" name="任意多边形 43025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0" t="0" r="0" b="0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7" name="任意多边形 43026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0" t="0" r="0" b="0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8" name="任意多边形 43027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0" t="0" r="0" b="0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9" name="任意多边形 43028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0" t="0" r="0" b="0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3030" name="标题 4302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1" name="文本占位符 43030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3032" name="日期占位符 4303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3033" name="页脚占位符 4303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3034" name="灯片编号占位符 4303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551B7D7-36EA-452C-B798-ECA5D2F1E4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组合 43009"/>
          <p:cNvGrpSpPr/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3011" name="任意多边形 43010"/>
            <p:cNvSpPr/>
            <p:nvPr/>
          </p:nvSpPr>
          <p:spPr>
            <a:xfrm>
              <a:off x="0" y="3072"/>
              <a:ext cx="5760" cy="1248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accent2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12" name="任意多边形 43011"/>
            <p:cNvSpPr/>
            <p:nvPr/>
          </p:nvSpPr>
          <p:spPr>
            <a:xfrm>
              <a:off x="0" y="0"/>
              <a:ext cx="5760" cy="3072"/>
            </a:xfrm>
            <a:custGeom>
              <a:avLst/>
              <a:gdLst/>
              <a:ahLst/>
              <a:cxnLst/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3013" name="任意多边形 43012"/>
          <p:cNvSpPr/>
          <p:nvPr/>
        </p:nvSpPr>
        <p:spPr>
          <a:xfrm>
            <a:off x="6248400" y="6262688"/>
            <a:ext cx="2895600" cy="609600"/>
          </a:xfrm>
          <a:custGeom>
            <a:avLst/>
            <a:gdLst/>
            <a:ahLst/>
            <a:cxnLst/>
            <a:rect l="0" t="0" r="0" b="0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chemeClr val="hlink">
                  <a:alpha val="100000"/>
                </a:schemeClr>
              </a:gs>
            </a:gsLst>
            <a:lin ang="18900000" scaled="1"/>
            <a:tileRect/>
          </a:gradFill>
          <a:ln w="9525"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3316" name="组合 43013"/>
          <p:cNvGrpSpPr/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3015" name="任意多边形 43014"/>
            <p:cNvSpPr/>
            <p:nvPr userDrawn="1"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3330" name="组合 43015"/>
            <p:cNvGrpSpPr/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3017" name="任意多边形 43016"/>
              <p:cNvSpPr/>
              <p:nvPr userDrawn="1"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rect l="0" t="0" r="0" b="0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18" name="任意多边形 43017"/>
              <p:cNvSpPr/>
              <p:nvPr userDrawn="1"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0" t="0" r="0" b="0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19" name="任意多边形 43018"/>
              <p:cNvSpPr/>
              <p:nvPr userDrawn="1"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0" t="0" r="0" b="0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0" name="任意多边形 43019"/>
              <p:cNvSpPr/>
              <p:nvPr userDrawn="1"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0" t="0" r="0" b="0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021" name="任意多边形 43020"/>
              <p:cNvSpPr/>
              <p:nvPr userDrawn="1"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0" t="0" r="0" b="0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3022" name="任意多边形 43021"/>
            <p:cNvSpPr/>
            <p:nvPr userDrawn="1"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3317" name="组合 43022"/>
          <p:cNvGrpSpPr/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3024" name="任意多边形 43023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0" t="0" r="0" b="0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5" name="任意多边形 43024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0" t="0" r="0" b="0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6" name="任意多边形 43025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0" t="0" r="0" b="0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7" name="任意多边形 43026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0" t="0" r="0" b="0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8" name="任意多边形 43027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0" t="0" r="0" b="0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9" name="任意多边形 43028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0" t="0" r="0" b="0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lstStyle/>
            <a:p>
              <a:pPr>
                <a:defRPr/>
              </a:pPr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3030" name="标题 4302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3319" name="文本占位符 43030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3032" name="日期占位符 4303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3033" name="页脚占位符 4303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3034" name="灯片编号占位符 4303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2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9405E1F-BB60-4E39-A702-6942EFD1D9C7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hyperlink" Target="https://zk.sceea.c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文本框 66562"/>
          <p:cNvSpPr txBox="1">
            <a:spLocks noChangeArrowheads="1"/>
          </p:cNvSpPr>
          <p:nvPr/>
        </p:nvSpPr>
        <p:spPr bwMode="auto">
          <a:xfrm>
            <a:off x="1219200" y="2362200"/>
            <a:ext cx="6705600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课程报考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个步骤）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标题 10240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第</a:t>
            </a:r>
            <a:r>
              <a:rPr lang="en-US" altLang="zh-CN" sz="3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1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步：登录系统</a:t>
            </a:r>
            <a:endParaRPr lang="zh-CN" altLang="en-US" sz="3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38914" name="文本占位符 102402"/>
          <p:cNvSpPr>
            <a:spLocks noGrp="1"/>
          </p:cNvSpPr>
          <p:nvPr>
            <p:ph type="body" idx="1"/>
          </p:nvPr>
        </p:nvSpPr>
        <p:spPr>
          <a:xfrm>
            <a:off x="152400" y="1752600"/>
            <a:ext cx="8691563" cy="128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latin typeface="Times New Roman" panose="02020603050405020304" pitchFamily="18" charset="0"/>
              </a:rPr>
              <a:t>打开</a:t>
            </a:r>
            <a:r>
              <a:rPr lang="en-US" altLang="zh-CN" sz="2400" b="1" smtClean="0">
                <a:latin typeface="Times New Roman" panose="02020603050405020304" pitchFamily="18" charset="0"/>
                <a:hlinkClick r:id="rId1"/>
              </a:rPr>
              <a:t>https://zk.sceea.cn</a:t>
            </a:r>
            <a:r>
              <a:rPr lang="zh-CN" altLang="en-US" sz="2400" b="1" smtClean="0">
                <a:latin typeface="Times New Roman" panose="02020603050405020304" pitchFamily="18" charset="0"/>
                <a:hlinkClick r:id="rId1"/>
              </a:rPr>
              <a:t>，</a:t>
            </a:r>
            <a:r>
              <a:rPr lang="zh-CN" altLang="en-US" sz="2400" b="1" smtClean="0">
                <a:latin typeface="Times New Roman" panose="02020603050405020304" pitchFamily="18" charset="0"/>
              </a:rPr>
              <a:t>选“课程报考及缴费”，进入首页。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latin typeface="Times New Roman" panose="02020603050405020304" pitchFamily="18" charset="0"/>
              </a:rPr>
              <a:t>自行查询</a:t>
            </a:r>
            <a:r>
              <a:rPr lang="en-US" altLang="zh-CN" sz="2400" b="1" smtClean="0">
                <a:latin typeface="Times New Roman" panose="02020603050405020304" pitchFamily="18" charset="0"/>
              </a:rPr>
              <a:t>/</a:t>
            </a:r>
            <a:r>
              <a:rPr lang="zh-CN" altLang="en-US" sz="2400" b="1" smtClean="0">
                <a:latin typeface="Times New Roman" panose="02020603050405020304" pitchFamily="18" charset="0"/>
              </a:rPr>
              <a:t>选择准考证号及专业（有多个号的用下拉菜单选）。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latin typeface="Times New Roman" panose="02020603050405020304" pitchFamily="18" charset="0"/>
              </a:rPr>
              <a:t>新生用自己设置的密码登录。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latin typeface="Times New Roman" panose="02020603050405020304" pitchFamily="18" charset="0"/>
              </a:rPr>
              <a:t>在籍考生初始密码是身份证号后</a:t>
            </a:r>
            <a:r>
              <a:rPr lang="en-US" altLang="zh-CN" sz="2400" b="1" smtClean="0">
                <a:latin typeface="Times New Roman" panose="02020603050405020304" pitchFamily="18" charset="0"/>
              </a:rPr>
              <a:t>6</a:t>
            </a:r>
            <a:r>
              <a:rPr lang="zh-CN" altLang="en-US" sz="2400" b="1" smtClean="0">
                <a:latin typeface="Times New Roman" panose="02020603050405020304" pitchFamily="18" charset="0"/>
              </a:rPr>
              <a:t>位（登录后尽快重置密码）。</a:t>
            </a:r>
            <a:endParaRPr lang="zh-CN" altLang="en-US" sz="2400" b="1" smtClean="0">
              <a:latin typeface="Times New Roman" panose="02020603050405020304" pitchFamily="18" charset="0"/>
            </a:endParaRPr>
          </a:p>
        </p:txBody>
      </p:sp>
      <p:pic>
        <p:nvPicPr>
          <p:cNvPr id="38915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505200"/>
            <a:ext cx="5570538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标题 104449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第</a:t>
            </a:r>
            <a:r>
              <a:rPr lang="en-US" altLang="zh-CN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2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步：查看课程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（</a:t>
            </a:r>
            <a:r>
              <a:rPr lang="zh-CN" altLang="en-US" sz="3000" b="1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支持</a:t>
            </a:r>
            <a:r>
              <a:rPr lang="en-US" altLang="zh-CN" sz="3000" b="1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3</a:t>
            </a:r>
            <a:r>
              <a:rPr lang="zh-CN" altLang="en-US" sz="3000" b="1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种查看方式：开考课程、已合格课程、毕业课程与成绩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）</a:t>
            </a:r>
            <a:endParaRPr lang="zh-CN" altLang="en-US" sz="3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39938" name="文本占位符 104450"/>
          <p:cNvSpPr>
            <a:spLocks noGrp="1"/>
          </p:cNvSpPr>
          <p:nvPr>
            <p:ph type="body" idx="1"/>
          </p:nvPr>
        </p:nvSpPr>
        <p:spPr>
          <a:xfrm>
            <a:off x="152400" y="1828800"/>
            <a:ext cx="8610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solidFill>
                  <a:srgbClr val="FFFF99"/>
                </a:solidFill>
                <a:latin typeface="Times New Roman" panose="02020603050405020304" pitchFamily="18" charset="0"/>
              </a:rPr>
              <a:t>一是查看开考课程</a:t>
            </a:r>
            <a:r>
              <a:rPr lang="zh-CN" altLang="en-US" sz="2400" b="1" smtClean="0">
                <a:latin typeface="Times New Roman" panose="02020603050405020304" pitchFamily="18" charset="0"/>
              </a:rPr>
              <a:t>（系统默认显示本专业、本次开考课程）。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latin typeface="Times New Roman" panose="02020603050405020304" pitchFamily="18" charset="0"/>
              </a:rPr>
              <a:t>记住本次拟报考的课程代码。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400" b="1" smtClean="0">
              <a:latin typeface="宋体" panose="02010600030101010101" pitchFamily="2" charset="-122"/>
            </a:endParaRPr>
          </a:p>
        </p:txBody>
      </p:sp>
      <p:pic>
        <p:nvPicPr>
          <p:cNvPr id="39939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19200" y="2819400"/>
            <a:ext cx="65659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文本占位符 104450"/>
          <p:cNvSpPr>
            <a:spLocks noGrp="1"/>
          </p:cNvSpPr>
          <p:nvPr>
            <p:ph type="body" idx="1"/>
          </p:nvPr>
        </p:nvSpPr>
        <p:spPr>
          <a:xfrm>
            <a:off x="152400" y="1524000"/>
            <a:ext cx="8610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solidFill>
                  <a:srgbClr val="FFFF99"/>
                </a:solidFill>
                <a:latin typeface="Times New Roman" panose="02020603050405020304" pitchFamily="18" charset="0"/>
              </a:rPr>
              <a:t>二是查看已合格课程</a:t>
            </a:r>
            <a:r>
              <a:rPr lang="zh-CN" altLang="en-US" sz="2400" b="1" smtClean="0">
                <a:latin typeface="Times New Roman" panose="02020603050405020304" pitchFamily="18" charset="0"/>
              </a:rPr>
              <a:t>（</a:t>
            </a:r>
            <a:r>
              <a:rPr lang="en-US" altLang="zh-CN" sz="2400" b="1" smtClean="0">
                <a:latin typeface="Times New Roman" panose="02020603050405020304" pitchFamily="18" charset="0"/>
              </a:rPr>
              <a:t> </a:t>
            </a:r>
            <a:r>
              <a:rPr lang="zh-CN" altLang="en-US" sz="2400" b="1" smtClean="0">
                <a:latin typeface="Times New Roman" panose="02020603050405020304" pitchFamily="18" charset="0"/>
              </a:rPr>
              <a:t>若无数据显示，则表示无合格课程）。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400" b="1" smtClean="0">
              <a:latin typeface="宋体" panose="02010600030101010101" pitchFamily="2" charset="-122"/>
            </a:endParaRPr>
          </a:p>
        </p:txBody>
      </p:sp>
      <p:pic>
        <p:nvPicPr>
          <p:cNvPr id="40962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66800" y="2209800"/>
            <a:ext cx="6805613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文本占位符 104450"/>
          <p:cNvSpPr>
            <a:spLocks noGrp="1"/>
          </p:cNvSpPr>
          <p:nvPr>
            <p:ph type="body" idx="1"/>
          </p:nvPr>
        </p:nvSpPr>
        <p:spPr>
          <a:xfrm>
            <a:off x="152400" y="1524000"/>
            <a:ext cx="8610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400" b="1" smtClean="0">
                <a:solidFill>
                  <a:srgbClr val="FFFF99"/>
                </a:solidFill>
                <a:latin typeface="Times New Roman" panose="02020603050405020304" pitchFamily="18" charset="0"/>
              </a:rPr>
              <a:t>三是查看毕业课程与成绩</a:t>
            </a:r>
            <a:r>
              <a:rPr lang="zh-CN" altLang="en-US" sz="2400" b="1" smtClean="0">
                <a:latin typeface="Times New Roman" panose="02020603050405020304" pitchFamily="18" charset="0"/>
              </a:rPr>
              <a:t>（</a:t>
            </a:r>
            <a:r>
              <a:rPr lang="en-US" altLang="zh-CN" sz="2400" b="1" smtClean="0">
                <a:latin typeface="Times New Roman" panose="02020603050405020304" pitchFamily="18" charset="0"/>
              </a:rPr>
              <a:t> </a:t>
            </a:r>
            <a:r>
              <a:rPr lang="zh-CN" altLang="en-US" sz="2400" b="1" smtClean="0">
                <a:latin typeface="Times New Roman" panose="02020603050405020304" pitchFamily="18" charset="0"/>
              </a:rPr>
              <a:t>查看哪些已合格、哪些待合格）。</a:t>
            </a:r>
            <a:endParaRPr lang="zh-CN" altLang="en-US" sz="2400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400" b="1" smtClean="0">
              <a:latin typeface="宋体" panose="02010600030101010101" pitchFamily="2" charset="-122"/>
            </a:endParaRPr>
          </a:p>
        </p:txBody>
      </p:sp>
      <p:pic>
        <p:nvPicPr>
          <p:cNvPr id="41986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9600" y="2438400"/>
            <a:ext cx="7691438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标题 104449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第</a:t>
            </a:r>
            <a:r>
              <a:rPr lang="en-US" altLang="zh-CN" sz="30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3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步：报考缴费</a:t>
            </a:r>
            <a:endParaRPr lang="zh-CN" altLang="en-US" sz="3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44034" name="文本占位符 104450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40763" cy="609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zh-CN" altLang="en-US" sz="2000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选择考区</a:t>
            </a:r>
            <a:r>
              <a:rPr lang="zh-CN" altLang="en-US" sz="2000" b="1" smtClean="0">
                <a:solidFill>
                  <a:srgbClr val="FFFF00"/>
                </a:solidFill>
                <a:cs typeface="Arial" panose="020B0604020202020204" pitchFamily="34" charset="0"/>
              </a:rPr>
              <a:t>→输入报考科目</a:t>
            </a:r>
            <a:r>
              <a:rPr lang="zh-CN" altLang="en-US" sz="2000" b="1" smtClean="0">
                <a:solidFill>
                  <a:srgbClr val="FFFF00"/>
                </a:solidFill>
                <a:cs typeface="Arial" panose="020B0604020202020204" pitchFamily="34" charset="0"/>
                <a:sym typeface="+mn-ea"/>
              </a:rPr>
              <a:t>→获取验证码→保存考位→确认报考信息→缴费</a:t>
            </a:r>
            <a:r>
              <a:rPr lang="zh-CN" altLang="en-US" sz="2000" b="1" smtClean="0">
                <a:cs typeface="Arial" panose="020B0604020202020204" pitchFamily="34" charset="0"/>
                <a:sym typeface="+mn-ea"/>
              </a:rPr>
              <a:t>。</a:t>
            </a:r>
            <a:endParaRPr lang="zh-CN" altLang="en-US" sz="2000" b="1" smtClean="0">
              <a:latin typeface="宋体" panose="02010600030101010101" pitchFamily="2" charset="-122"/>
            </a:endParaRPr>
          </a:p>
        </p:txBody>
      </p:sp>
      <p:pic>
        <p:nvPicPr>
          <p:cNvPr id="44035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981200" y="1600200"/>
            <a:ext cx="54387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文本占位符 104450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8640763" cy="207803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000" b="1" smtClean="0">
                <a:latin typeface="Times New Roman" panose="02020603050405020304" pitchFamily="18" charset="0"/>
              </a:rPr>
              <a:t>***</a:t>
            </a:r>
            <a:r>
              <a:rPr lang="zh-CN" altLang="en-US" sz="2000" b="1" smtClean="0">
                <a:latin typeface="Times New Roman" panose="02020603050405020304" pitchFamily="18" charset="0"/>
              </a:rPr>
              <a:t>缴费平台：中国工商银行“合利宝”</a:t>
            </a:r>
            <a:endParaRPr lang="zh-CN" altLang="en-US" sz="2000" b="1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000" b="1" smtClean="0">
                <a:latin typeface="Times New Roman" panose="02020603050405020304" pitchFamily="18" charset="0"/>
              </a:rPr>
              <a:t>***</a:t>
            </a:r>
            <a:r>
              <a:rPr lang="zh-CN" altLang="en-US" sz="2000" b="1" smtClean="0">
                <a:latin typeface="Times New Roman" panose="02020603050405020304" pitchFamily="18" charset="0"/>
              </a:rPr>
              <a:t>支付方式：微信支付</a:t>
            </a:r>
            <a:endParaRPr lang="zh-CN" altLang="en-US" sz="2000" b="1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zh-CN" altLang="en-US" sz="2000" b="1" smtClean="0">
              <a:latin typeface="宋体" panose="02010600030101010101" pitchFamily="2" charset="-122"/>
            </a:endParaRPr>
          </a:p>
        </p:txBody>
      </p:sp>
      <p:pic>
        <p:nvPicPr>
          <p:cNvPr id="45058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81000" y="1828800"/>
            <a:ext cx="4037013" cy="3524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45059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2513" y="3962400"/>
            <a:ext cx="527685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标题 10547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***</a:t>
            </a:r>
            <a:r>
              <a:rPr lang="zh-CN" altLang="en-US" sz="3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ea typeface="黑体" panose="02010609060101010101" pitchFamily="49" charset="-122"/>
              </a:rPr>
              <a:t>课程报考及缴费阶段常见问题</a:t>
            </a:r>
            <a:endParaRPr lang="zh-CN" altLang="en-US" sz="3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46082" name="文本占位符 110593"/>
          <p:cNvSpPr/>
          <p:nvPr/>
        </p:nvSpPr>
        <p:spPr bwMode="auto">
          <a:xfrm>
            <a:off x="152400" y="1524000"/>
            <a:ext cx="8305800" cy="5105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solidFill>
                  <a:srgbClr val="FFFF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报考后还可以修改不？</a:t>
            </a:r>
            <a:endParaRPr lang="zh-CN" altLang="en-US" sz="2000" b="1">
              <a:solidFill>
                <a:srgbClr val="FFFF99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具体分两种情况：</a:t>
            </a: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选择</a:t>
            </a: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保存考位</a:t>
            </a: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en-US" altLang="zh-CN" sz="2000" b="1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可以修改（增加、删除、重新报考均可）</a:t>
            </a: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已选</a:t>
            </a: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确认报考信息</a:t>
            </a: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en-US" altLang="zh-CN" sz="2000" b="1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不可修改（除非未缴费、考位被释放）</a:t>
            </a: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solidFill>
                  <a:srgbClr val="FFFF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已合格课程还可以重复报考不？</a:t>
            </a:r>
            <a:endParaRPr lang="zh-CN" altLang="en-US" sz="2000" b="1">
              <a:solidFill>
                <a:srgbClr val="FFFF99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可以。但系统会提示重复报考。</a:t>
            </a: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solidFill>
                  <a:srgbClr val="FFFF99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系统响应延缓会否导致重复缴费？</a:t>
            </a:r>
            <a:endParaRPr lang="zh-CN" altLang="en-US" sz="2000" b="1">
              <a:solidFill>
                <a:srgbClr val="FFFF99"/>
              </a:solidFill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宋体" panose="02010600030101010101" pitchFamily="2" charset="-122"/>
                <a:ea typeface="黑体" panose="02010609060101010101" pitchFamily="49" charset="-122"/>
              </a:rPr>
              <a:t>不会重复缴费。</a:t>
            </a: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solidFill>
                  <a:srgbClr val="FFFF99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缴费成功后可以退费不？</a:t>
            </a:r>
            <a:endParaRPr lang="zh-CN" altLang="en-US" sz="2000" b="1">
              <a:solidFill>
                <a:srgbClr val="FFFF99"/>
              </a:solidFill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宋体" panose="02010600030101010101" pitchFamily="2" charset="-122"/>
                <a:ea typeface="黑体" panose="02010609060101010101" pitchFamily="49" charset="-122"/>
              </a:rPr>
              <a:t>报考信息一经确认并缴费成功后，不能退费。</a:t>
            </a: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solidFill>
                  <a:srgbClr val="FFFF99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报考时收不到短信怎么办？</a:t>
            </a:r>
            <a:endParaRPr lang="zh-CN" altLang="en-US" sz="2000" b="1">
              <a:solidFill>
                <a:srgbClr val="FFFF99"/>
              </a:solidFill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zh-CN" altLang="en-US" sz="2000" b="1">
                <a:latin typeface="宋体" panose="02010600030101010101" pitchFamily="2" charset="-122"/>
                <a:ea typeface="黑体" panose="02010609060101010101" pitchFamily="49" charset="-122"/>
              </a:rPr>
              <a:t>与注册阶段的解决办法一样。</a:t>
            </a:r>
            <a:endParaRPr lang="zh-CN" altLang="en-US" sz="2000" b="1"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文本框 48137"/>
          <p:cNvSpPr txBox="1">
            <a:spLocks noChangeArrowheads="1"/>
          </p:cNvSpPr>
          <p:nvPr/>
        </p:nvSpPr>
        <p:spPr bwMode="auto">
          <a:xfrm>
            <a:off x="457200" y="974725"/>
            <a:ext cx="5622925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时间节点</a:t>
            </a:r>
            <a:endParaRPr lang="zh-CN" altLang="en-US" sz="3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298" name="文本框 2"/>
          <p:cNvSpPr txBox="1">
            <a:spLocks noChangeArrowheads="1"/>
          </p:cNvSpPr>
          <p:nvPr/>
        </p:nvSpPr>
        <p:spPr bwMode="auto">
          <a:xfrm>
            <a:off x="228600" y="2895600"/>
            <a:ext cx="8394700" cy="9223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课程报考：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18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日，每天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9:00-22:00</a:t>
            </a:r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网上缴费：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日，每天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9:00-22:00</a:t>
            </a:r>
            <a:endParaRPr lang="en-US" altLang="zh-CN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日、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日当天正常报考结束后，要清理无效报考数据释放考位）</a:t>
            </a:r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5299" name="文本框 3"/>
          <p:cNvSpPr txBox="1">
            <a:spLocks noChangeArrowheads="1"/>
          </p:cNvSpPr>
          <p:nvPr/>
        </p:nvSpPr>
        <p:spPr bwMode="auto">
          <a:xfrm>
            <a:off x="254000" y="4038600"/>
            <a:ext cx="8362950" cy="4111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打准考证：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9:00-27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14:45</a:t>
            </a:r>
            <a:endParaRPr lang="en-US" altLang="zh-CN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5300" name="文本框 4"/>
          <p:cNvSpPr txBox="1">
            <a:spLocks noChangeArrowheads="1"/>
          </p:cNvSpPr>
          <p:nvPr/>
        </p:nvSpPr>
        <p:spPr bwMode="auto">
          <a:xfrm>
            <a:off x="228600" y="4572000"/>
            <a:ext cx="8394700" cy="4016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正式考试：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-27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日，上午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9:00-11:30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，下午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14:30-17:00</a:t>
            </a:r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1" name="文本框 6"/>
          <p:cNvSpPr txBox="1">
            <a:spLocks noChangeArrowheads="1"/>
          </p:cNvSpPr>
          <p:nvPr/>
        </p:nvSpPr>
        <p:spPr bwMode="auto">
          <a:xfrm>
            <a:off x="242888" y="2025650"/>
            <a:ext cx="8377237" cy="644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新生注册：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-13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日，每天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9:00-22:00</a:t>
            </a:r>
            <a:endParaRPr lang="en-US" altLang="zh-C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信息审核：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月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9:00-14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17:00</a:t>
            </a:r>
            <a:endParaRPr lang="en-US" altLang="zh-CN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JmODhlYWFjY2FhYjU3YzFmYWVlNTQzZWFjZjdiYTYifQ=="/>
</p:tagLst>
</file>

<file path=ppt/theme/theme1.xml><?xml version="1.0" encoding="utf-8"?>
<a:theme xmlns:a="http://schemas.openxmlformats.org/drawingml/2006/main" name="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759</Words>
  <Application>WPS 演示</Application>
  <PresentationFormat>全屏显示(4:3)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Mountain Top</vt:lpstr>
      <vt:lpstr>1_Mountain Top</vt:lpstr>
      <vt:lpstr>PowerPoint 演示文稿</vt:lpstr>
      <vt:lpstr>第1步：登录系统</vt:lpstr>
      <vt:lpstr>第2步：查看课程（支持3种查看方式：开考课程、已合格课程、毕业课程与成绩）</vt:lpstr>
      <vt:lpstr>PowerPoint 演示文稿</vt:lpstr>
      <vt:lpstr>PowerPoint 演示文稿</vt:lpstr>
      <vt:lpstr>第3步：报考缴费</vt:lpstr>
      <vt:lpstr>PowerPoint 演示文稿</vt:lpstr>
      <vt:lpstr>***课程报考及缴费阶段常见问题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123</cp:lastModifiedBy>
  <cp:revision>34</cp:revision>
  <dcterms:created xsi:type="dcterms:W3CDTF">2024-03-31T06:58:00Z</dcterms:created>
  <dcterms:modified xsi:type="dcterms:W3CDTF">2024-09-12T02:57:34Z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08C832941FD944E68E8A5943F0232479_13</vt:lpwstr>
  </property>
  <property fmtid="{D5CDD505-2E9C-101B-9397-08002B2CF9AE}" pid="4" name="KSOProductBuildVer">
    <vt:lpwstr>2052-12.1.0.18276</vt:lpwstr>
  </property>
</Properties>
</file>